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31.07.2020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>
            <a:noAutofit/>
          </a:bodyPr>
          <a:lstStyle/>
          <a:p>
            <a:r>
              <a:rPr lang="cs-CZ" sz="8000" dirty="0" smtClean="0"/>
              <a:t>Úvod do robotiky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636912"/>
            <a:ext cx="6400800" cy="62292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Mgr. Igor Slouka, 31/7/2020</a:t>
            </a:r>
          </a:p>
          <a:p>
            <a:r>
              <a:rPr lang="cs-CZ" dirty="0" smtClean="0"/>
              <a:t>Hlavní zdroj - </a:t>
            </a:r>
            <a:r>
              <a:rPr lang="cs-CZ" dirty="0" err="1" smtClean="0"/>
              <a:t>Kol.aut</a:t>
            </a:r>
            <a:r>
              <a:rPr lang="cs-CZ" dirty="0" smtClean="0"/>
              <a:t>.: Robot. </a:t>
            </a:r>
            <a:r>
              <a:rPr lang="cs-CZ" dirty="0" err="1" smtClean="0"/>
              <a:t>Euromedia</a:t>
            </a:r>
            <a:r>
              <a:rPr lang="cs-CZ" dirty="0" smtClean="0"/>
              <a:t> Praha 2019</a:t>
            </a:r>
            <a:endParaRPr lang="cs-CZ" dirty="0"/>
          </a:p>
        </p:txBody>
      </p:sp>
      <p:pic>
        <p:nvPicPr>
          <p:cNvPr id="1026" name="Picture 2" descr="tvspielfilm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1239"/>
            <a:ext cx="5436096" cy="362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3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Z čeho se roboti skládají?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052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Zdroj energie – zpravidla </a:t>
            </a:r>
            <a:r>
              <a:rPr lang="cs-CZ" dirty="0" err="1" smtClean="0"/>
              <a:t>el.baterie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Počítač – řídící elektronika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Senzory – čidla nejrůznějšího druhu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Motory – hybná síla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Mechanické části – mechanická ramena a ruce, nohy, kola, pásy...</a:t>
            </a:r>
            <a:endParaRPr lang="cs-CZ" dirty="0"/>
          </a:p>
        </p:txBody>
      </p:sp>
      <p:sp>
        <p:nvSpPr>
          <p:cNvPr id="4" name="AutoShape 2" descr="Baterie LR6 1,5V VARTA ZiNc SuperLife AA (tužková) 1ks | VARTA - 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Baterie LR6 1,5V VARTA ZiNc SuperLife AA (tužková) 1ks | VARTA - 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8" name="Picture 6" descr="Baterie LR6 1,5V VARTA ZiNc SuperLife AA (tužková) 1ks | VARTA - 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324"/>
            <a:ext cx="1433892" cy="14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Čína představila x86 procesor KaiXian KX-6780A | Diit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3951"/>
            <a:ext cx="3161859" cy="17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Loxone 1-Wire sensor de temperatura de 5 pcs: Amazon.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3263"/>
            <a:ext cx="2376264" cy="16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AXI Gold 2820/08 OUTRUNNER + PG4/33 Gearbox | RCMS 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90154"/>
            <a:ext cx="2580816" cy="156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Ensemble Isométrique De Robotique, Main, Robot Industriel, Jeu 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19" y="3573016"/>
            <a:ext cx="2290689" cy="229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5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3688"/>
            <a:ext cx="8229600" cy="1143000"/>
          </a:xfrm>
        </p:spPr>
        <p:txBody>
          <a:bodyPr/>
          <a:lstStyle/>
          <a:p>
            <a:r>
              <a:rPr lang="cs-CZ" dirty="0" smtClean="0"/>
              <a:t>Umělá inteligence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54888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u="sng" dirty="0" smtClean="0"/>
              <a:t>Inteligencí</a:t>
            </a:r>
            <a:r>
              <a:rPr lang="cs-CZ" dirty="0" smtClean="0"/>
              <a:t> se rozumí schopnost myšlení a učení. Roboti mohou mít umělou inteligenci, naprogramovanou člověkem.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Robot může získávat vědomosti (např. poznávat předměty) a dovednosti a uplatňovat je (např. uchopovat předměty).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Například </a:t>
            </a:r>
            <a:r>
              <a:rPr lang="cs-CZ" b="1" u="sng" dirty="0" smtClean="0"/>
              <a:t>robotický vysavač </a:t>
            </a:r>
            <a:r>
              <a:rPr lang="cs-CZ" dirty="0" smtClean="0"/>
              <a:t>si pomocí kamery vytvoří mapu bytu a po nabíjecí přestávce pokračuje ve vysávání tam, kde přestal, vyhýbá se překážkám...</a:t>
            </a:r>
            <a:endParaRPr lang="cs-CZ" dirty="0"/>
          </a:p>
        </p:txBody>
      </p:sp>
      <p:pic>
        <p:nvPicPr>
          <p:cNvPr id="9218" name="Picture 2" descr="iRobot Roomba i7+ Wi-Fi Connected Robot Vacuum - i755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563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he Roomba Now Sees and Maps a Home | MIT Technology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66120"/>
            <a:ext cx="349188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3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dirty="0" smtClean="0"/>
              <a:t>Programování robota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22608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u="sng" dirty="0" smtClean="0"/>
              <a:t>Online</a:t>
            </a:r>
            <a:r>
              <a:rPr lang="cs-CZ" dirty="0" smtClean="0"/>
              <a:t> – přímé ruční programování pomocí ovládací jednotky, která se s robotem přímo propojená kabelem/bezdrátově.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u="sng" dirty="0" err="1" smtClean="0"/>
              <a:t>Offline</a:t>
            </a:r>
            <a:r>
              <a:rPr lang="cs-CZ" dirty="0" smtClean="0"/>
              <a:t> – sestavení programu v počítači předem a teprve poté  nahrání do robota.</a:t>
            </a:r>
            <a:endParaRPr lang="cs-CZ" dirty="0"/>
          </a:p>
        </p:txBody>
      </p:sp>
      <p:pic>
        <p:nvPicPr>
          <p:cNvPr id="10242" name="Picture 2" descr="Kuka roboter | Human. 2020-05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6048"/>
            <a:ext cx="5833255" cy="336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cratch - plnohodnotný programovací jazyk nebo jen dětské puzzl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30" y="2877840"/>
            <a:ext cx="3028970" cy="397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70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6" name="Picture 42" descr="OZOBOT - DiGi DOUP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3" y="5279551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375" y="-106362"/>
            <a:ext cx="8229600" cy="1143000"/>
          </a:xfrm>
        </p:spPr>
        <p:txBody>
          <a:bodyPr/>
          <a:lstStyle/>
          <a:p>
            <a:r>
              <a:rPr lang="cs-CZ" dirty="0" smtClean="0"/>
              <a:t>Druhy robotů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908720"/>
            <a:ext cx="8229600" cy="1468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Druhů robotů již existuje nepřeberné množství. Následují některá z mnoha způsobů dělení robotů.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11266" name="Picture 2" descr="Jako ze scifi filmu: V Číně vznikne továrna, kde budou roboti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" y="5405380"/>
            <a:ext cx="2537464" cy="14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ATART | Kuchyňský robot Electrolux Assistent EKM5570 zlat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4646"/>
            <a:ext cx="1403648" cy="14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ATART | Dron DJI Mavic Mini DJIM0240 šed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59" y="2571835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Štíhlý a elegantní: Boston Dynamics představili nového robo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4" name="Picture 10" descr="Spot Min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53" y="2564904"/>
            <a:ext cx="1737433" cy="13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GALERIE: Roborace: Robotické auto závodí bez řidiče | FOTO 2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63" y="2564904"/>
            <a:ext cx="2232248" cy="13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RB 14 000 YuMi - Průmyslové roboty | AB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6" descr="IRB 14 000 YuMi - Průmyslové roboty | AB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82" name="Picture 18" descr="https://www07.abb.com/images/librariesprovider89/default-album/robots/yumi/pressrelease.jpg?sfvrsn=1&amp;CropWidth=292&amp;CropHeight=195&amp;Quality=High&amp;CropX=0&amp;CropY=0&amp;Width=292&amp;Height=195&amp;Method=CropToFixedAreaCropToFixedAreaArguments&amp;Key=708630a26cef812509646f7f34cb6dc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68" y="5405380"/>
            <a:ext cx="2135886" cy="142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Perseverance: Competition to name NASA's Mars 2020 rover clos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70916"/>
            <a:ext cx="2219696" cy="158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Mission - exotrain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64646"/>
            <a:ext cx="1864043" cy="190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Ultra small group robot Kilobot | ZMP Implementation of Autonomous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241"/>
            <a:ext cx="1651600" cy="12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Robot Sophia | Sophia robot, Cyber, Science and technolog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867979"/>
            <a:ext cx="1537401" cy="15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4" name="Picture 30" descr="PARO | Creature Comforts in Spa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47" y="3842835"/>
            <a:ext cx="3638313" cy="151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Stock ilustrace „Robotické rameno izolované na bílém pozadí“ 23224587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1208" y="3872587"/>
            <a:ext cx="1487806" cy="153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2" descr="MiRo companion Robot is for all ages, research and educati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34" descr="MiRo companion Robot is for all ages, research and educati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300" name="Picture 36" descr="MiRo companion Robot is for all ages, research and educ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4" y="5409989"/>
            <a:ext cx="1817172" cy="14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4" name="Picture 40" descr="WeDo 2.0 Building Instructions - Support - LEGO Educ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99" y="4869160"/>
            <a:ext cx="1192207" cy="6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32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65618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Roboti stacionární (stojí na místě) a mobilní (mohou se pohybovat z místa na místo). Na obrázcích jsou robotická ramena.</a:t>
            </a:r>
            <a:endParaRPr lang="cs-CZ" dirty="0"/>
          </a:p>
        </p:txBody>
      </p:sp>
      <p:pic>
        <p:nvPicPr>
          <p:cNvPr id="14338" name="Picture 2" descr="NÁVRH UNIVERZÁLNÍHO ROBOTICKÉHO SYSTÉMU - PDF Stažení zda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8880"/>
            <a:ext cx="334665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mart logistic , industry 4.0 concept. Automation shipp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76568"/>
            <a:ext cx="5508104" cy="40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2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118072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Roboti samostatní (pracují sami, např. vesmírný robot Mars 2020) a </a:t>
            </a:r>
            <a:r>
              <a:rPr lang="cs-CZ" dirty="0" err="1" smtClean="0"/>
              <a:t>kolaborativní</a:t>
            </a:r>
            <a:r>
              <a:rPr lang="cs-CZ" dirty="0" smtClean="0"/>
              <a:t> (pracují společně s člověkem, např. </a:t>
            </a:r>
            <a:r>
              <a:rPr lang="cs-CZ" dirty="0" err="1" smtClean="0"/>
              <a:t>YuMi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5364" name="Picture 4" descr="Mars 2020 Perseverance Rover - NASA Ma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4646"/>
            <a:ext cx="6228183" cy="35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YL: YuMi, robot vypuštěný z klece, umí! - Genus 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88" y="1412776"/>
            <a:ext cx="6022092" cy="291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47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19442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Roboti samostatní a pilotovaní. Pilotovaní roboti jsou přímo v akci řízeni operátorem. Jde např. o </a:t>
            </a:r>
            <a:r>
              <a:rPr lang="cs-CZ" dirty="0" err="1" smtClean="0"/>
              <a:t>dron</a:t>
            </a:r>
            <a:r>
              <a:rPr lang="cs-CZ" dirty="0" smtClean="0"/>
              <a:t>, záchranný robot </a:t>
            </a:r>
            <a:r>
              <a:rPr lang="cs-CZ" dirty="0" err="1" smtClean="0"/>
              <a:t>Chimp</a:t>
            </a:r>
            <a:r>
              <a:rPr lang="cs-CZ" dirty="0" smtClean="0"/>
              <a:t> či armádní </a:t>
            </a:r>
            <a:r>
              <a:rPr lang="cs-CZ" dirty="0" err="1" smtClean="0"/>
              <a:t>PackBot</a:t>
            </a:r>
            <a:endParaRPr lang="cs-CZ" dirty="0"/>
          </a:p>
        </p:txBody>
      </p:sp>
      <p:pic>
        <p:nvPicPr>
          <p:cNvPr id="16386" name="Picture 2" descr="iRobot 510 PackBot battle-tested, mission-configurable 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Kalifornská společnost uvedla &quot;nejrychlejší doručovací dr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6" y="4502777"/>
            <a:ext cx="3743400" cy="23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HIMP Human-Scale Rescue Robot | wordless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04" y="1988841"/>
            <a:ext cx="4572000" cy="25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1872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Rojoví roboti – hejna hromadně programovaných robůtků. Určeni ke kolektivní spolupráci, inspirováno hmyzem. Na obrázku rojoví roboti </a:t>
            </a:r>
            <a:r>
              <a:rPr lang="cs-CZ" dirty="0" err="1" smtClean="0"/>
              <a:t>Kiloboti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7410" name="Picture 2" descr="Ultra small group robot Kilobot | ZMP Implementation of Autonomou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119"/>
            <a:ext cx="4392488" cy="33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kilobot-swarm – ESFStream Engineering 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32" y="2088023"/>
            <a:ext cx="5751716" cy="38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17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2332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/>
              <a:t>Biomimetičtí</a:t>
            </a:r>
            <a:r>
              <a:rPr lang="cs-CZ" dirty="0" smtClean="0"/>
              <a:t> roboti – pohybují se jako zvířata, slouží i k výzkumu pohybových systémů. Např. klokan </a:t>
            </a:r>
            <a:r>
              <a:rPr lang="cs-CZ" dirty="0" err="1" smtClean="0"/>
              <a:t>Bionic</a:t>
            </a:r>
            <a:r>
              <a:rPr lang="cs-CZ" dirty="0" smtClean="0"/>
              <a:t> </a:t>
            </a:r>
            <a:r>
              <a:rPr lang="cs-CZ" dirty="0" err="1" smtClean="0"/>
              <a:t>Kangaroo</a:t>
            </a:r>
            <a:r>
              <a:rPr lang="cs-CZ" dirty="0" smtClean="0"/>
              <a:t> anebo domácí „psí“ pomocník Spot Mini, který dokáže třeba podávat věci, otvírat dveře apod.</a:t>
            </a:r>
            <a:endParaRPr lang="cs-CZ" dirty="0"/>
          </a:p>
        </p:txBody>
      </p:sp>
      <p:pic>
        <p:nvPicPr>
          <p:cNvPr id="18434" name="Picture 2" descr="Plant Engineering | Festo gets Hannover Messe 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13" y="3488794"/>
            <a:ext cx="46196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Boston Dynamics spúšťa prvý komerčný predaj robota SPOT min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7" y="2366420"/>
            <a:ext cx="4807432" cy="3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7281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Humanoidní roboti </a:t>
            </a:r>
            <a:r>
              <a:rPr lang="cs-CZ" dirty="0" smtClean="0"/>
              <a:t>/ androidi – </a:t>
            </a:r>
            <a:r>
              <a:rPr lang="cs-CZ" dirty="0" smtClean="0"/>
              <a:t>vypadají a pohybují se, jako lidé, případně mluví, obličejem vyjadřují </a:t>
            </a:r>
            <a:r>
              <a:rPr lang="cs-CZ" dirty="0" smtClean="0"/>
              <a:t>pocity, myslí </a:t>
            </a:r>
            <a:r>
              <a:rPr lang="cs-CZ" dirty="0" smtClean="0"/>
              <a:t>apod. Na obrázcích je </a:t>
            </a:r>
            <a:r>
              <a:rPr lang="cs-CZ" dirty="0" err="1" smtClean="0"/>
              <a:t>iCub</a:t>
            </a:r>
            <a:r>
              <a:rPr lang="cs-CZ" dirty="0" smtClean="0"/>
              <a:t>, </a:t>
            </a:r>
            <a:r>
              <a:rPr lang="cs-CZ" dirty="0" err="1" smtClean="0"/>
              <a:t>Pepper</a:t>
            </a:r>
            <a:r>
              <a:rPr lang="cs-CZ" dirty="0" smtClean="0"/>
              <a:t> a Sophia, které dokonce prý bylo uděleno státní občanství...</a:t>
            </a:r>
            <a:endParaRPr lang="cs-CZ" dirty="0"/>
          </a:p>
        </p:txBody>
      </p:sp>
      <p:pic>
        <p:nvPicPr>
          <p:cNvPr id="19458" name="Picture 2" descr="iCub - ROBOTS: Your Guide to the World of Robo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8" y="19888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3D asset Robot Pepper | CGTr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358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Sophia | CIO East Af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95736"/>
            <a:ext cx="2843808" cy="427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4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34257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/>
              <a:t>Robot je </a:t>
            </a:r>
            <a:r>
              <a:rPr lang="cs-CZ" b="1" u="sng" dirty="0" smtClean="0"/>
              <a:t>stroj</a:t>
            </a:r>
            <a:r>
              <a:rPr lang="cs-CZ" dirty="0" smtClean="0"/>
              <a:t> samostatně vykonávající předepsané úkony.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/>
              <a:t>Slovo „</a:t>
            </a:r>
            <a:r>
              <a:rPr lang="cs-CZ" b="1" u="sng" dirty="0" smtClean="0"/>
              <a:t>ROBOT</a:t>
            </a:r>
            <a:r>
              <a:rPr lang="cs-CZ" dirty="0" smtClean="0"/>
              <a:t>“ jako první použil spisovatel Karel Čapek ve svém sci-fi dramatu R.U.R. – </a:t>
            </a:r>
            <a:r>
              <a:rPr lang="cs-CZ" dirty="0" err="1" smtClean="0"/>
              <a:t>Rossumovi</a:t>
            </a:r>
            <a:r>
              <a:rPr lang="cs-CZ" dirty="0" smtClean="0"/>
              <a:t> Univerzální Roboti.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/>
              <a:t>Je to světově nejznámější slovo českého původu. Vzniklo ze slova „</a:t>
            </a:r>
            <a:r>
              <a:rPr lang="cs-CZ" b="1" u="sng" dirty="0" smtClean="0"/>
              <a:t>robota</a:t>
            </a:r>
            <a:r>
              <a:rPr lang="cs-CZ" dirty="0" smtClean="0"/>
              <a:t>“ – kdysi v podstatě otrocká práce poddaných. Skloňuje se podle vzoru „pán“, jde-li o humanoidního robota, a podle vzoru „hrad/les“, jde-li o průmyslového robota.</a:t>
            </a:r>
            <a:endParaRPr lang="cs-CZ" dirty="0"/>
          </a:p>
        </p:txBody>
      </p:sp>
      <p:pic>
        <p:nvPicPr>
          <p:cNvPr id="2050" name="Picture 2" descr="Významní svobodní zednáři v Čechách a ve svět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" y="3531212"/>
            <a:ext cx="2602599" cy="33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vnější prodej doprava zdarma mírné náklady jkarel čapek robo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573016"/>
            <a:ext cx="586604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2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exoskeleton | maxonmotora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71" y="1484783"/>
            <a:ext cx="4091873" cy="51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5121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Lékařští / zdravotničtí roboti – např. operatér </a:t>
            </a:r>
            <a:r>
              <a:rPr lang="cs-CZ" dirty="0" err="1" smtClean="0"/>
              <a:t>DaVinci</a:t>
            </a:r>
            <a:r>
              <a:rPr lang="cs-CZ" dirty="0" smtClean="0"/>
              <a:t>, </a:t>
            </a:r>
            <a:r>
              <a:rPr lang="cs-CZ" dirty="0" err="1" smtClean="0"/>
              <a:t>exoskeleton</a:t>
            </a:r>
            <a:r>
              <a:rPr lang="cs-CZ" dirty="0" smtClean="0"/>
              <a:t> Atlas 2030, umělé </a:t>
            </a:r>
            <a:r>
              <a:rPr lang="cs-CZ" dirty="0" smtClean="0"/>
              <a:t>končetiny (</a:t>
            </a:r>
            <a:r>
              <a:rPr lang="cs-CZ" dirty="0" err="1" smtClean="0"/>
              <a:t>člověkostroj</a:t>
            </a:r>
            <a:r>
              <a:rPr lang="cs-CZ" dirty="0" smtClean="0"/>
              <a:t> = kyborg)...</a:t>
            </a:r>
            <a:endParaRPr lang="cs-CZ" dirty="0"/>
          </a:p>
        </p:txBody>
      </p:sp>
      <p:pic>
        <p:nvPicPr>
          <p:cNvPr id="20484" name="Picture 4" descr="Centrum robotické chirurgie Vysočina | Nemocnice Mostiště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3"/>
            <a:ext cx="3528392" cy="51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Sier avanserte armproteser forandrer forholdet til andre menneske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987824" cy="398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he fruits of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10" descr="The fruits of resea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2" descr="The fruits of resea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69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036712"/>
          </a:xfrm>
        </p:spPr>
        <p:txBody>
          <a:bodyPr/>
          <a:lstStyle/>
          <a:p>
            <a:r>
              <a:rPr lang="cs-CZ" dirty="0" smtClean="0"/>
              <a:t>Domácí roboti – pračka, vysavač, sekačka, automatický „kufr“ Gita...</a:t>
            </a:r>
            <a:endParaRPr lang="cs-CZ" dirty="0"/>
          </a:p>
        </p:txBody>
      </p:sp>
      <p:sp>
        <p:nvSpPr>
          <p:cNvPr id="4" name="AutoShape 2" descr="Meet Gita, a Robot Designed to Follow You Around and Carry You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08" name="Picture 4" descr="Meet Gita, a Robot Designed to Follow You Around and Carry You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31940"/>
            <a:ext cx="5652120" cy="28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Robot vysavač Roomba 555, oproti modelu ROOMBA 520 vylepšena 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920"/>
            <a:ext cx="2987832" cy="29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Pračka se sušičkou LG F94A8FDH8N černá | KASA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76" y="1141072"/>
            <a:ext cx="3019808" cy="27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Robotická sekačka John Deere Tango E5 - takový tanec váš trávní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2792"/>
            <a:ext cx="4868094" cy="27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0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7920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Společenští a výukoví roboti – např. pejsci Miro, </a:t>
            </a:r>
            <a:r>
              <a:rPr lang="cs-CZ" dirty="0" err="1" smtClean="0"/>
              <a:t>Aibo</a:t>
            </a:r>
            <a:r>
              <a:rPr lang="cs-CZ" dirty="0" smtClean="0"/>
              <a:t>, tuleň </a:t>
            </a:r>
            <a:r>
              <a:rPr lang="cs-CZ" dirty="0" err="1" smtClean="0"/>
              <a:t>Paro</a:t>
            </a:r>
            <a:r>
              <a:rPr lang="cs-CZ" dirty="0" smtClean="0"/>
              <a:t>...</a:t>
            </a:r>
            <a:endParaRPr lang="cs-CZ" dirty="0"/>
          </a:p>
        </p:txBody>
      </p:sp>
      <p:pic>
        <p:nvPicPr>
          <p:cNvPr id="22530" name="Picture 2" descr="MiRo Robot | Fall Assistance Project - The Brai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2915816" cy="325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Paro therapeutische ro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09999"/>
            <a:ext cx="4695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Sony Global - Entertainment Robot &quot;aibo&quot; Announc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296" y="1124744"/>
            <a:ext cx="3312816" cy="32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1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6632"/>
            <a:ext cx="8229600" cy="11807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Společenští a výukoví roboti – např. </a:t>
            </a:r>
            <a:r>
              <a:rPr lang="cs-CZ" dirty="0" err="1" smtClean="0"/>
              <a:t>BlueBot</a:t>
            </a:r>
            <a:r>
              <a:rPr lang="cs-CZ" dirty="0" smtClean="0"/>
              <a:t>, </a:t>
            </a:r>
            <a:r>
              <a:rPr lang="cs-CZ" dirty="0" err="1" smtClean="0"/>
              <a:t>OZObot</a:t>
            </a:r>
            <a:r>
              <a:rPr lang="cs-CZ" dirty="0" smtClean="0"/>
              <a:t>, Lego </a:t>
            </a:r>
            <a:r>
              <a:rPr lang="cs-CZ" dirty="0" err="1" smtClean="0"/>
              <a:t>WeDo</a:t>
            </a:r>
            <a:r>
              <a:rPr lang="cs-CZ" dirty="0" smtClean="0"/>
              <a:t>...	</a:t>
            </a:r>
            <a:r>
              <a:rPr lang="cs-CZ" dirty="0"/>
              <a:t> </a:t>
            </a:r>
            <a:r>
              <a:rPr lang="cs-CZ" dirty="0" smtClean="0"/>
              <a:t>    Konec prezentace.</a:t>
            </a:r>
            <a:endParaRPr lang="cs-CZ" dirty="0"/>
          </a:p>
        </p:txBody>
      </p:sp>
      <p:pic>
        <p:nvPicPr>
          <p:cNvPr id="23554" name="Picture 2" descr="Blue-Bot bluetooth beruš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6" y="105273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OZOBOT EVO bílý - Robot | Alz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81445"/>
            <a:ext cx="3168351" cy="3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Getting Started with WeDo 2.0 Robotics • TechNotes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872716"/>
            <a:ext cx="42671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robotů, předchůdci.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268760"/>
            <a:ext cx="5112568" cy="18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Zprvu mechanické stroje k měření času (hodiny, orloje, od ca 15. století) anebo automaty napodobující lidi. Na snímku pražský </a:t>
            </a:r>
            <a:r>
              <a:rPr lang="cs-CZ" b="1" u="sng" dirty="0" smtClean="0"/>
              <a:t>orloj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098" name="Picture 2" descr="Pražský orloj - The Prague Astronomical Clock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057524"/>
            <a:ext cx="45910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a/a4/Prag_Astronomische_Uhr_Nacht.JPG/800px-Prag_Astronomische_Uhr_Na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432"/>
            <a:ext cx="38332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31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8640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Mechanický </a:t>
            </a:r>
            <a:r>
              <a:rPr lang="cs-CZ" b="1" u="sng" dirty="0" smtClean="0"/>
              <a:t>mnich</a:t>
            </a:r>
            <a:r>
              <a:rPr lang="cs-CZ" dirty="0" smtClean="0"/>
              <a:t> (ca 1560, uměl kráčet, pohybovat hlavou, očima a rty) a mechanický </a:t>
            </a:r>
            <a:r>
              <a:rPr lang="cs-CZ" b="1" u="sng" dirty="0" smtClean="0"/>
              <a:t>písař</a:t>
            </a:r>
            <a:r>
              <a:rPr lang="cs-CZ" dirty="0" smtClean="0"/>
              <a:t> (ca 1780).</a:t>
            </a:r>
            <a:endParaRPr lang="cs-CZ" dirty="0"/>
          </a:p>
        </p:txBody>
      </p:sp>
      <p:pic>
        <p:nvPicPr>
          <p:cNvPr id="12290" name="Picture 2" descr="C:\Users\Igor Slouka\Desktop\LEGO WeDo\fotky do ppt úvod\P1120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3" y="1636167"/>
            <a:ext cx="2371536" cy="522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gor Slouka\Desktop\LEGO WeDo\fotky do ppt úvod\P1120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79019"/>
            <a:ext cx="3697127" cy="51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2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0081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Mechanický mluvící robot </a:t>
            </a:r>
            <a:r>
              <a:rPr lang="cs-CZ" b="1" u="sng" dirty="0" err="1" smtClean="0"/>
              <a:t>Euphonia</a:t>
            </a:r>
            <a:r>
              <a:rPr lang="cs-CZ" dirty="0" smtClean="0"/>
              <a:t> (ca 1840) a mechanický </a:t>
            </a:r>
            <a:r>
              <a:rPr lang="cs-CZ" b="1" u="sng" dirty="0" smtClean="0"/>
              <a:t>číšník</a:t>
            </a:r>
            <a:r>
              <a:rPr lang="cs-CZ" dirty="0" smtClean="0"/>
              <a:t> (ca 1850, přinese čaj, ukloní se, odejde).</a:t>
            </a:r>
            <a:endParaRPr lang="cs-CZ" dirty="0"/>
          </a:p>
        </p:txBody>
      </p:sp>
      <p:pic>
        <p:nvPicPr>
          <p:cNvPr id="13314" name="Picture 2" descr="C:\Users\Igor Slouka\Desktop\LEGO WeDo\fotky do ppt úvod\P11207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5" y="1196753"/>
            <a:ext cx="5013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Igor Slouka\Desktop\LEGO WeDo\fotky do ppt úvod\P1120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4" y="2060848"/>
            <a:ext cx="4129513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7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3"/>
            <a:ext cx="8229600" cy="196510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Teprve rozvoj elektroniky ve 20. století znamenal bouřlivý vývoj robotů.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Prvními skutečnými roboty byly, jak jinak, systémy </a:t>
            </a:r>
            <a:r>
              <a:rPr lang="cs-CZ" b="1" u="sng" dirty="0" smtClean="0"/>
              <a:t>řízení palby </a:t>
            </a:r>
            <a:r>
              <a:rPr lang="cs-CZ" dirty="0" smtClean="0"/>
              <a:t>na válečných lodích. Živočich druhu „homo sapiens“ (člověk prý rozumný) dokáže vymyslet a sestrojit úžasné věci k zabíjení jiných lidí...</a:t>
            </a:r>
            <a:endParaRPr lang="cs-CZ" dirty="0"/>
          </a:p>
        </p:txBody>
      </p:sp>
      <p:pic>
        <p:nvPicPr>
          <p:cNvPr id="3074" name="Picture 2" descr="1:350 Bitevní loď Bismar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9773"/>
            <a:ext cx="8316416" cy="44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3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5407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Mnoho robotů vzniklo v rámci výzkumu a vývoje robotiky k pobavení lidí, např. robot </a:t>
            </a:r>
            <a:r>
              <a:rPr lang="cs-CZ" b="1" u="sng" dirty="0" smtClean="0"/>
              <a:t>Elektro</a:t>
            </a:r>
            <a:r>
              <a:rPr lang="cs-CZ" dirty="0" smtClean="0"/>
              <a:t> (1939, nápodoba člověka, uměl i kouřit) a </a:t>
            </a:r>
            <a:r>
              <a:rPr lang="cs-CZ" b="1" u="sng" dirty="0" err="1" smtClean="0"/>
              <a:t>Elsie</a:t>
            </a:r>
            <a:r>
              <a:rPr lang="cs-CZ" dirty="0" smtClean="0"/>
              <a:t> (1948, nápodoba želvy).</a:t>
            </a:r>
            <a:endParaRPr lang="cs-CZ" dirty="0"/>
          </a:p>
        </p:txBody>
      </p:sp>
      <p:pic>
        <p:nvPicPr>
          <p:cNvPr id="5122" name="Picture 2" descr="Elmer Elsie Robots by Grey Walter - The Old Robot's Web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07" y="3789041"/>
            <a:ext cx="449429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lektro and Sparko by Westinghouse - Retronaut | Retro robot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551"/>
            <a:ext cx="3995935" cy="49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4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24136"/>
          </a:xfrm>
        </p:spPr>
        <p:txBody>
          <a:bodyPr/>
          <a:lstStyle/>
          <a:p>
            <a:r>
              <a:rPr lang="cs-CZ" dirty="0" smtClean="0"/>
              <a:t>Roboti v kultuře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1602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u="sng" dirty="0" smtClean="0"/>
              <a:t>R.U.R</a:t>
            </a:r>
            <a:r>
              <a:rPr lang="cs-CZ" dirty="0" smtClean="0"/>
              <a:t>. – klasický příběh o pracovních robotech, kteří byli později využíváni k válkám a nakonec se vzbouřili proti lidem. K. Čapek, 1920.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u="sng" dirty="0" err="1" smtClean="0"/>
              <a:t>Terminator</a:t>
            </a:r>
            <a:r>
              <a:rPr lang="cs-CZ" dirty="0" smtClean="0"/>
              <a:t> – rovněž již klasický příběh o vzpouře strojů/robotů proti lidem. Roboti z budoucnosti vysílají do minulosti Terminátora v lidské podobě, aby zabil matku budoucího vůdce lidského odporu proti robotům. J. </a:t>
            </a:r>
            <a:r>
              <a:rPr lang="cs-CZ" dirty="0" err="1" smtClean="0"/>
              <a:t>Cameron</a:t>
            </a:r>
            <a:r>
              <a:rPr lang="cs-CZ" dirty="0" smtClean="0"/>
              <a:t> 1984.</a:t>
            </a:r>
          </a:p>
        </p:txBody>
      </p:sp>
      <p:pic>
        <p:nvPicPr>
          <p:cNvPr id="6146" name="Picture 2" descr="Maturitní recenze: R.U.R. | Martinus.cz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10506"/>
            <a:ext cx="5724128" cy="384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erminator Statue 1/2 T-800 Endoskeleton 105 cm | Figures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39" y="3034971"/>
            <a:ext cx="2685585" cy="379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2376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u="sng" dirty="0"/>
              <a:t>Železný </a:t>
            </a:r>
            <a:r>
              <a:rPr lang="cs-CZ" b="1" u="sng" dirty="0" smtClean="0"/>
              <a:t>obr </a:t>
            </a:r>
            <a:r>
              <a:rPr lang="cs-CZ" dirty="0" smtClean="0"/>
              <a:t>– malý chlapec zachrání robota, spadlého z vesmíru, a ukrývá jej před vojáky, kteří jej chtějí zničit. </a:t>
            </a:r>
            <a:r>
              <a:rPr lang="cs-CZ" dirty="0" err="1" smtClean="0"/>
              <a:t>B.Bird</a:t>
            </a:r>
            <a:r>
              <a:rPr lang="cs-CZ" dirty="0" smtClean="0"/>
              <a:t>, 1999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u="sng" dirty="0"/>
              <a:t>Číslo 5 </a:t>
            </a:r>
            <a:r>
              <a:rPr lang="cs-CZ" b="1" u="sng" dirty="0" smtClean="0"/>
              <a:t>žije </a:t>
            </a:r>
            <a:r>
              <a:rPr lang="cs-CZ" dirty="0" smtClean="0"/>
              <a:t>– do bojového robota udeří blesk a tento robot ožije a uteče z vojenské základny. Skamarádí se s lidmi a společně unikají před vojáky, kteří robota chtějí rozmontovat (zabít). J. </a:t>
            </a:r>
            <a:r>
              <a:rPr lang="cs-CZ" dirty="0" err="1" smtClean="0"/>
              <a:t>Badham</a:t>
            </a:r>
            <a:r>
              <a:rPr lang="cs-CZ" dirty="0" smtClean="0"/>
              <a:t>, 1986.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 descr="Kaprař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04863"/>
            <a:ext cx="2771800" cy="44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6 nejlepších obřích robotů z filmů a televize | Prima C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" y="3318296"/>
            <a:ext cx="6359632" cy="35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41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755</TotalTime>
  <Words>786</Words>
  <Application>Microsoft Office PowerPoint</Application>
  <PresentationFormat>Předvádění na obrazovce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Vrchol</vt:lpstr>
      <vt:lpstr>Úvod do robotiky</vt:lpstr>
      <vt:lpstr>Prezentace aplikace PowerPoint</vt:lpstr>
      <vt:lpstr>Vývoj robotů, předchůdci.</vt:lpstr>
      <vt:lpstr>Prezentace aplikace PowerPoint</vt:lpstr>
      <vt:lpstr>Prezentace aplikace PowerPoint</vt:lpstr>
      <vt:lpstr>Prezentace aplikace PowerPoint</vt:lpstr>
      <vt:lpstr>Prezentace aplikace PowerPoint</vt:lpstr>
      <vt:lpstr>Roboti v kultuře</vt:lpstr>
      <vt:lpstr>Prezentace aplikace PowerPoint</vt:lpstr>
      <vt:lpstr>Z čeho se roboti skládají?</vt:lpstr>
      <vt:lpstr>Umělá inteligence</vt:lpstr>
      <vt:lpstr>Programování robota</vt:lpstr>
      <vt:lpstr>Druhy robotů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robotiky</dc:title>
  <dc:creator>Igor Slouka</dc:creator>
  <cp:lastModifiedBy>Igor Slouka</cp:lastModifiedBy>
  <cp:revision>43</cp:revision>
  <dcterms:created xsi:type="dcterms:W3CDTF">2020-07-19T06:31:23Z</dcterms:created>
  <dcterms:modified xsi:type="dcterms:W3CDTF">2020-07-31T08:46:12Z</dcterms:modified>
</cp:coreProperties>
</file>