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57" r:id="rId4"/>
    <p:sldId id="259" r:id="rId5"/>
    <p:sldId id="260" r:id="rId6"/>
    <p:sldId id="263" r:id="rId7"/>
    <p:sldId id="281" r:id="rId8"/>
    <p:sldId id="264" r:id="rId9"/>
    <p:sldId id="287" r:id="rId10"/>
    <p:sldId id="265" r:id="rId11"/>
    <p:sldId id="280" r:id="rId12"/>
    <p:sldId id="285" r:id="rId13"/>
    <p:sldId id="283" r:id="rId14"/>
    <p:sldId id="288" r:id="rId15"/>
    <p:sldId id="284" r:id="rId16"/>
    <p:sldId id="286" r:id="rId17"/>
    <p:sldId id="28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Autofit/>
          </a:bodyPr>
          <a:lstStyle/>
          <a:p>
            <a:r>
              <a:rPr lang="cs-CZ" sz="8000" dirty="0" smtClean="0"/>
              <a:t>3D tisk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8400" y="1628800"/>
            <a:ext cx="6400800" cy="622920"/>
          </a:xfrm>
        </p:spPr>
        <p:txBody>
          <a:bodyPr>
            <a:normAutofit/>
          </a:bodyPr>
          <a:lstStyle/>
          <a:p>
            <a:r>
              <a:rPr lang="cs-CZ" dirty="0" smtClean="0"/>
              <a:t>Mgr. Igor Slouka, 31/5/2022</a:t>
            </a:r>
          </a:p>
          <a:p>
            <a:endParaRPr lang="cs-CZ" dirty="0"/>
          </a:p>
        </p:txBody>
      </p:sp>
      <p:pic>
        <p:nvPicPr>
          <p:cNvPr id="4" name="Picture 2" descr="https://www.zbozi.cz/magazin/wp-content/uploads/2022/02/prusa-i3-1280x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884368" cy="43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Postup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7281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Nejprve se musí pořídit </a:t>
            </a:r>
            <a:r>
              <a:rPr lang="cs-CZ" dirty="0" err="1" smtClean="0"/>
              <a:t>elektronický-digitální</a:t>
            </a:r>
            <a:r>
              <a:rPr lang="cs-CZ" dirty="0" smtClean="0"/>
              <a:t> 3D model – projekt.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Pro začátečníky např. v online programu Tinkercad.com…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</p:txBody>
      </p:sp>
      <p:sp>
        <p:nvSpPr>
          <p:cNvPr id="4" name="AutoShape 2" descr="Baterie LR6 1,5V VARTA ZiNc SuperLife AA (tužková) 1ks | VARTA - 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Baterie LR6 1,5V VARTA ZiNc SuperLife AA (tužková) 1ks | VARTA - 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504156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87220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Anebo stažením např. z </a:t>
            </a:r>
            <a:r>
              <a:rPr lang="cs-CZ" b="1" dirty="0" smtClean="0"/>
              <a:t>Printables.com (Průša, CZ</a:t>
            </a:r>
            <a:r>
              <a:rPr lang="cs-CZ" dirty="0" smtClean="0"/>
              <a:t>), Thingiverse.com (1,2 </a:t>
            </a:r>
            <a:r>
              <a:rPr lang="cs-CZ" dirty="0" err="1" smtClean="0"/>
              <a:t>mil.modelů</a:t>
            </a:r>
            <a:r>
              <a:rPr lang="cs-CZ" dirty="0" smtClean="0"/>
              <a:t>), Youmagine.com (15.000 modelů), Pinshape.com (většina modelů je placená), Myminifactory.com (</a:t>
            </a:r>
            <a:r>
              <a:rPr lang="cs-CZ" dirty="0" err="1" smtClean="0"/>
              <a:t>profi</a:t>
            </a:r>
            <a:r>
              <a:rPr lang="cs-CZ" dirty="0" smtClean="0"/>
              <a:t> placené modely, ca 50.000 modelů), Cults3d.com (25.000 modelů, některé placené), …</a:t>
            </a:r>
          </a:p>
          <a:p>
            <a:r>
              <a:rPr lang="cs-CZ" dirty="0" smtClean="0"/>
              <a:t>Musí být ve formátu .STL (</a:t>
            </a:r>
            <a:r>
              <a:rPr lang="cs-CZ" dirty="0" err="1" smtClean="0"/>
              <a:t>stereolitografie</a:t>
            </a:r>
            <a:r>
              <a:rPr lang="cs-CZ" dirty="0"/>
              <a:t>;</a:t>
            </a:r>
            <a:r>
              <a:rPr lang="cs-CZ" dirty="0" smtClean="0"/>
              <a:t> je tím určena geometrie povrchu tělesa)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7" y="2204864"/>
            <a:ext cx="8492097" cy="47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5121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 .STL projektu se pak vytvoří pokyny pro tiskárnu; např. pomocí programu </a:t>
            </a:r>
            <a:r>
              <a:rPr lang="cs-CZ" dirty="0" err="1" smtClean="0"/>
              <a:t>Slicer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PrusaSlicer</a:t>
            </a:r>
            <a:r>
              <a:rPr lang="cs-CZ" dirty="0" smtClean="0"/>
              <a:t>, </a:t>
            </a:r>
            <a:r>
              <a:rPr lang="cs-CZ" dirty="0" err="1" smtClean="0"/>
              <a:t>Simplify</a:t>
            </a:r>
            <a:r>
              <a:rPr lang="cs-CZ" dirty="0" smtClean="0"/>
              <a:t>, </a:t>
            </a:r>
            <a:r>
              <a:rPr lang="cs-CZ" dirty="0" err="1" smtClean="0"/>
              <a:t>Cura</a:t>
            </a:r>
            <a:r>
              <a:rPr lang="cs-CZ" dirty="0" smtClean="0"/>
              <a:t>…) </a:t>
            </a:r>
            <a:endParaRPr lang="cs-CZ" dirty="0"/>
          </a:p>
          <a:p>
            <a:r>
              <a:rPr lang="cs-CZ" dirty="0" err="1"/>
              <a:t>Slicer</a:t>
            </a:r>
            <a:r>
              <a:rPr lang="cs-CZ" dirty="0"/>
              <a:t> určí i výplň tělesa a „rozřeže“ těleso na plátky – jednotlivé tiskové </a:t>
            </a:r>
            <a:r>
              <a:rPr lang="cs-CZ" dirty="0" smtClean="0"/>
              <a:t>vrstvy</a:t>
            </a:r>
            <a:endParaRPr lang="cs-CZ" dirty="0"/>
          </a:p>
        </p:txBody>
      </p:sp>
      <p:pic>
        <p:nvPicPr>
          <p:cNvPr id="14338" name="Picture 2" descr="Prusa Slicer Introduces Unwanted Infill &amp; Bridge Supports – Hardware,  firmware and software help – Prusa3D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9"/>
            <a:ext cx="9166265" cy="51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009998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Slicer</a:t>
            </a:r>
            <a:r>
              <a:rPr lang="cs-CZ" dirty="0" smtClean="0"/>
              <a:t> dále zpracuje </a:t>
            </a:r>
            <a:r>
              <a:rPr lang="cs-CZ" dirty="0"/>
              <a:t>pokyny (G-kód, Go kód) pro motory </a:t>
            </a:r>
            <a:r>
              <a:rPr lang="cs-CZ" dirty="0" smtClean="0"/>
              <a:t>tiskárny, </a:t>
            </a:r>
            <a:r>
              <a:rPr lang="cs-CZ" dirty="0"/>
              <a:t>k naprogramování </a:t>
            </a:r>
            <a:r>
              <a:rPr lang="cs-CZ" dirty="0" smtClean="0"/>
              <a:t>dráhy, teploty </a:t>
            </a:r>
            <a:r>
              <a:rPr lang="cs-CZ" dirty="0"/>
              <a:t>a produkce tiskové </a:t>
            </a:r>
            <a:r>
              <a:rPr lang="cs-CZ" dirty="0" smtClean="0"/>
              <a:t>hlavy.</a:t>
            </a:r>
          </a:p>
          <a:p>
            <a:r>
              <a:rPr lang="cs-CZ" dirty="0" smtClean="0"/>
              <a:t>G-kód má i tisíce řádků/pokynů a do tiskárny putuje buď kabelem anebo optimálně na SD </a:t>
            </a:r>
            <a:r>
              <a:rPr lang="cs-CZ" dirty="0" smtClean="0"/>
              <a:t>kartě/</a:t>
            </a:r>
            <a:r>
              <a:rPr lang="cs-CZ" dirty="0" err="1" smtClean="0"/>
              <a:t>flashdisku</a:t>
            </a:r>
            <a:r>
              <a:rPr lang="cs-CZ" dirty="0" smtClean="0"/>
              <a:t>.</a:t>
            </a:r>
            <a:endParaRPr lang="cs-CZ" dirty="0" smtClean="0"/>
          </a:p>
        </p:txBody>
      </p:sp>
      <p:pic>
        <p:nvPicPr>
          <p:cNvPr id="13314" name="Picture 2" descr="Structure of G-code a) startup section b) development section c)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0645"/>
            <a:ext cx="7560840" cy="4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61277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Putují-li data do tiskárny z počítače, hrozí zničení celého i mnohahodinového tisku, pokud počítač usne, vypne se, restartuje či zasekne se… Lepší je tedy zasunout do tiskárny SD kartu, </a:t>
            </a:r>
            <a:r>
              <a:rPr lang="cs-CZ" dirty="0" err="1" smtClean="0"/>
              <a:t>flashdisk</a:t>
            </a:r>
            <a:r>
              <a:rPr lang="cs-CZ" dirty="0" smtClean="0"/>
              <a:t> apod.</a:t>
            </a:r>
            <a:endParaRPr lang="cs-CZ" dirty="0"/>
          </a:p>
        </p:txBody>
      </p:sp>
      <p:pic>
        <p:nvPicPr>
          <p:cNvPr id="3074" name="Picture 2" descr="Proper Channel - Windows 10 - Slow to Resume out of Sleep/Hybernation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" y="1726000"/>
            <a:ext cx="5122888" cy="51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Printer Sign stock vector. Illustration of blank - 477826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08" y="2060848"/>
            <a:ext cx="46593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4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Nejlepší tiskárny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Světově nejlepší 3D tiskárny vyrábí poněkud sebestředný, ale šikovný Josef Průša z Prahy.</a:t>
            </a:r>
          </a:p>
          <a:p>
            <a:r>
              <a:rPr lang="cs-CZ" dirty="0" smtClean="0"/>
              <a:t>O jeho jméno a obličej totiž budete zakopávat všude; jeho filament se jmenuje </a:t>
            </a:r>
            <a:r>
              <a:rPr lang="cs-CZ" dirty="0" err="1" smtClean="0"/>
              <a:t>Průšament</a:t>
            </a:r>
            <a:r>
              <a:rPr lang="cs-CZ" dirty="0" smtClean="0"/>
              <a:t> atd.</a:t>
            </a:r>
          </a:p>
          <a:p>
            <a:r>
              <a:rPr lang="cs-CZ" dirty="0" smtClean="0"/>
              <a:t>www.Prusa3D.com </a:t>
            </a:r>
            <a:endParaRPr lang="cs-CZ" dirty="0"/>
          </a:p>
        </p:txBody>
      </p:sp>
      <p:pic>
        <p:nvPicPr>
          <p:cNvPr id="12290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7485"/>
            <a:ext cx="8064896" cy="42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Tiskne se doslova všechno možné z nejrůznějších materiálů: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92" y="1600200"/>
            <a:ext cx="8655864" cy="188594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Medicína – části těla…</a:t>
            </a:r>
          </a:p>
          <a:p>
            <a:r>
              <a:rPr lang="cs-CZ" dirty="0" smtClean="0"/>
              <a:t>Spotřební zboží – cukrovinky…</a:t>
            </a:r>
          </a:p>
          <a:p>
            <a:r>
              <a:rPr lang="cs-CZ" dirty="0" smtClean="0"/>
              <a:t>Střelné zbraně, sochy, domy,…</a:t>
            </a:r>
          </a:p>
          <a:p>
            <a:r>
              <a:rPr lang="cs-CZ" dirty="0" smtClean="0"/>
              <a:t>Domácí potřeby, náhradní díly, hračky, dekorace, atd. atd. atd. atd. atd. atd. …</a:t>
            </a:r>
            <a:endParaRPr lang="cs-CZ" dirty="0"/>
          </a:p>
        </p:txBody>
      </p:sp>
      <p:pic>
        <p:nvPicPr>
          <p:cNvPr id="15362" name="Picture 2" descr="Ve Žďáře vzniká největší farma na 3D tisk betonu, dům zvládne za tři dny - 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3429000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rvok zakotvil zase v rodných jižních Čechách, bude v něm možné přespat -  Písecký de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76" y="3428999"/>
            <a:ext cx="5056196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Drobné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26760" cy="266429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SD karta + USB </a:t>
            </a:r>
            <a:r>
              <a:rPr lang="cs-CZ" dirty="0" smtClean="0"/>
              <a:t>čtečka / </a:t>
            </a:r>
            <a:r>
              <a:rPr lang="cs-CZ" dirty="0" err="1" smtClean="0"/>
              <a:t>flashdisk</a:t>
            </a:r>
            <a:endParaRPr lang="cs-CZ" dirty="0" smtClean="0"/>
          </a:p>
          <a:p>
            <a:r>
              <a:rPr lang="cs-CZ" dirty="0" smtClean="0"/>
              <a:t>Nůžtičky a pilníček na nehty</a:t>
            </a:r>
          </a:p>
          <a:p>
            <a:r>
              <a:rPr lang="cs-CZ" dirty="0" smtClean="0"/>
              <a:t>Malé tenké kleště kombinačky</a:t>
            </a:r>
          </a:p>
          <a:p>
            <a:r>
              <a:rPr lang="cs-CZ" dirty="0" smtClean="0"/>
              <a:t>Lepidlo na plasty / vteřinové lepidlo</a:t>
            </a:r>
          </a:p>
          <a:p>
            <a:r>
              <a:rPr lang="cs-CZ" dirty="0" smtClean="0"/>
              <a:t>Posuvné měřítko (šuplera)</a:t>
            </a:r>
          </a:p>
          <a:p>
            <a:r>
              <a:rPr lang="cs-CZ" dirty="0" smtClean="0"/>
              <a:t>Případně i barvičky na plasty, optimálně vodou ředitelné (+ špejle, štěteček, ubrousky)</a:t>
            </a:r>
          </a:p>
          <a:p>
            <a:r>
              <a:rPr lang="cs-CZ" dirty="0" smtClean="0"/>
              <a:t>+ mít mailovou adresu</a:t>
            </a:r>
            <a:endParaRPr lang="cs-CZ" dirty="0"/>
          </a:p>
        </p:txBody>
      </p:sp>
      <p:pic>
        <p:nvPicPr>
          <p:cNvPr id="10242" name="Picture 2" descr="https://www.mroauto.cz/Image.ashx?type=4&amp;id=13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72" y="4365104"/>
            <a:ext cx="41769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UX Posuvné měřítko 150 mm Comf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3"/>
            <a:ext cx="5323758" cy="27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180728"/>
          </a:xfrm>
        </p:spPr>
        <p:txBody>
          <a:bodyPr/>
          <a:lstStyle/>
          <a:p>
            <a:r>
              <a:rPr lang="cs-CZ" dirty="0" smtClean="0"/>
              <a:t>Předchůdci tisku (knihtisku) jsou nejrůznější  bezbarvé pečetě, razítka.  </a:t>
            </a:r>
            <a:endParaRPr lang="cs-CZ" dirty="0"/>
          </a:p>
          <a:p>
            <a:endParaRPr lang="cs-CZ" dirty="0"/>
          </a:p>
        </p:txBody>
      </p:sp>
      <p:pic>
        <p:nvPicPr>
          <p:cNvPr id="3080" name="Picture 8" descr="Razítko Cejch na vypalování do dřeva - k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113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IQUETRA, raznice do kůž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" y="2777851"/>
            <a:ext cx="53911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oble Collection Harry Potter pečetidlo Nebelví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09" y="1196752"/>
            <a:ext cx="615019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4608512" cy="352839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 smtClean="0"/>
              <a:t>Tisk je způsob množení předlohy (textu či obrazu), při kterém se barva přenáší na papír či jiný materiál.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 smtClean="0"/>
              <a:t>Knihtisk je datován k roku 1448, kdy Johann </a:t>
            </a:r>
            <a:r>
              <a:rPr lang="cs-CZ" dirty="0" err="1" smtClean="0"/>
              <a:t>Gutenberg</a:t>
            </a:r>
            <a:r>
              <a:rPr lang="cs-CZ" dirty="0" smtClean="0"/>
              <a:t> zdokonalil způsob sazby, skládání písmen do velkého „razítka“, které se potřelo barvu a pomocí lisu otisklo.</a:t>
            </a:r>
          </a:p>
        </p:txBody>
      </p:sp>
      <p:pic>
        <p:nvPicPr>
          <p:cNvPr id="2" name="Picture 2" descr="https://upload.wikimedia.org/wikipedia/commons/a/ab/Garamond_type_%C5%BFi-lig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75391"/>
            <a:ext cx="2411759" cy="32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a/af/Buchdruck-15-jahrhunder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786"/>
            <a:ext cx="4355976" cy="68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nline jazyky - Itálie v Brn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524940"/>
            <a:ext cx="3600399" cy="23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očítačový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013648" cy="180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 moderní době se tiskem rozumí též grafický výstup z </a:t>
            </a:r>
            <a:r>
              <a:rPr lang="cs-CZ" dirty="0" smtClean="0"/>
              <a:t>počítače, přenos dat na papír.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Nejběžnější starší typy: jehličková tiskárna (hlučná, pomalá), dále inkoustová tiskárna.</a:t>
            </a:r>
            <a:endParaRPr lang="cs-CZ" dirty="0"/>
          </a:p>
        </p:txBody>
      </p:sp>
      <p:pic>
        <p:nvPicPr>
          <p:cNvPr id="4" name="Picture 2" descr="https://www.mylms.cz/wp-content/uploads/2012/01/6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48" y="2868944"/>
            <a:ext cx="51305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mylms.cz/wp-content/uploads/2012/01/61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3" y="5098364"/>
            <a:ext cx="51676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ním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17" y="2887248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8640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Nejběžněji se dnes používá laserová tiskárna – laser vysvítí na válec písmena/obrázky. Na osvícených místech se uchytí toner (barevný prášek), otiskne se na papír a zažehlí se.</a:t>
            </a:r>
            <a:endParaRPr lang="cs-CZ" dirty="0"/>
          </a:p>
        </p:txBody>
      </p:sp>
      <p:pic>
        <p:nvPicPr>
          <p:cNvPr id="5122" name="Picture 2" descr="https://www.mylms.cz/wp-content/uploads/2012/01/61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1604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4136"/>
          </a:xfrm>
        </p:spPr>
        <p:txBody>
          <a:bodyPr/>
          <a:lstStyle/>
          <a:p>
            <a:r>
              <a:rPr lang="cs-CZ" dirty="0" smtClean="0"/>
              <a:t>3D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4427542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3D tisk je tisk trojrozměrný (má 3 dimenze), jde o aditivní (přírůstkovou) výrobu. S klasickým tiskem (tiskařským „mačkacím“ lisem) již nemá nic společného, pouze vlastně již jen poněkud zavádějící název „tisk“.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Počátky sahají do roku 1986 – model SLA-1 (</a:t>
            </a:r>
            <a:r>
              <a:rPr lang="cs-CZ" dirty="0" err="1" smtClean="0"/>
              <a:t>stereolitografický</a:t>
            </a:r>
            <a:r>
              <a:rPr lang="cs-CZ" dirty="0" smtClean="0"/>
              <a:t> aparát – prostorový tisk)</a:t>
            </a:r>
          </a:p>
        </p:txBody>
      </p:sp>
      <p:pic>
        <p:nvPicPr>
          <p:cNvPr id="4" name="Picture 2" descr="Stereolithography Machine, Model SLA-1, 1987 — Google Arts &amp;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42" y="1198250"/>
            <a:ext cx="4716458" cy="56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90080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Slouží např. k  rychlé, levné a nenáročné výrobě prototypů (bez soustruhu, frézy, superdrahých forem a lití…); Rapid </a:t>
            </a:r>
            <a:r>
              <a:rPr lang="cs-CZ" dirty="0" err="1" smtClean="0"/>
              <a:t>Prototyping</a:t>
            </a:r>
            <a:endParaRPr lang="cs-CZ" dirty="0" smtClean="0"/>
          </a:p>
          <a:p>
            <a:r>
              <a:rPr lang="cs-CZ" dirty="0" smtClean="0"/>
              <a:t>Dále: výroba tvarů, které nelze obrábět či odlévat, …malosériová výroba, personalizovaná výroba, výroba nedostupných náhradních dílů, 3D vizualizace staveb…</a:t>
            </a:r>
          </a:p>
        </p:txBody>
      </p:sp>
      <p:pic>
        <p:nvPicPr>
          <p:cNvPr id="9218" name="Picture 2" descr="http://www.honzikovyvlacky.cz/wp-content/uploads/2010/11/Barca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5580112" cy="36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3d Printed Ball Within Ball Stock Photo (Edit Now) 7865696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3249"/>
            <a:ext cx="4355975" cy="31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28083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Jako u 2d tisku a knihtisku i zde existují desítky různých technologií. Zde si představíme </a:t>
            </a:r>
            <a:r>
              <a:rPr lang="cs-CZ" dirty="0" smtClean="0"/>
              <a:t>nejjednodušší a nejlevnější technologii FDM (</a:t>
            </a:r>
            <a:r>
              <a:rPr lang="cs-CZ" dirty="0" err="1" smtClean="0"/>
              <a:t>fused</a:t>
            </a:r>
            <a:r>
              <a:rPr lang="cs-CZ" dirty="0" smtClean="0"/>
              <a:t> </a:t>
            </a:r>
            <a:r>
              <a:rPr lang="cs-CZ" dirty="0" err="1"/>
              <a:t>deposition</a:t>
            </a:r>
            <a:r>
              <a:rPr lang="cs-CZ" dirty="0"/>
              <a:t> </a:t>
            </a:r>
            <a:r>
              <a:rPr lang="cs-CZ" dirty="0" smtClean="0"/>
              <a:t>modeling – modelování spojovanými nánosy), též zvanou FFF (</a:t>
            </a:r>
            <a:r>
              <a:rPr lang="cs-CZ" dirty="0" err="1" smtClean="0"/>
              <a:t>fused</a:t>
            </a:r>
            <a:r>
              <a:rPr lang="cs-CZ" dirty="0" smtClean="0"/>
              <a:t> filament </a:t>
            </a:r>
            <a:r>
              <a:rPr lang="cs-CZ" dirty="0" err="1" smtClean="0"/>
              <a:t>fabrication</a:t>
            </a:r>
            <a:r>
              <a:rPr lang="cs-CZ" dirty="0" smtClean="0"/>
              <a:t> – výroba spojovanými nitkami) 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Jde </a:t>
            </a:r>
            <a:r>
              <a:rPr lang="cs-CZ" dirty="0"/>
              <a:t>o </a:t>
            </a:r>
            <a:r>
              <a:rPr lang="cs-CZ" dirty="0" smtClean="0"/>
              <a:t>výrobu postupným </a:t>
            </a:r>
            <a:r>
              <a:rPr lang="cs-CZ" dirty="0" err="1" smtClean="0"/>
              <a:t>nanášením-spojováním</a:t>
            </a:r>
            <a:r>
              <a:rPr lang="cs-CZ" dirty="0" smtClean="0"/>
              <a:t> </a:t>
            </a:r>
            <a:r>
              <a:rPr lang="cs-CZ" dirty="0"/>
              <a:t>malých </a:t>
            </a:r>
            <a:r>
              <a:rPr lang="cs-CZ" dirty="0" smtClean="0"/>
              <a:t>vrstev-nitek roztaveného plastu, roztavené plastové struny-filamentu. Výška vrstev bývá 0,05 – 0,3 mm, šířka vlákna ca 0,45 mm.</a:t>
            </a:r>
            <a:endParaRPr lang="cs-CZ" dirty="0"/>
          </a:p>
          <a:p>
            <a:endParaRPr lang="cs-CZ" dirty="0"/>
          </a:p>
        </p:txBody>
      </p:sp>
      <p:pic>
        <p:nvPicPr>
          <p:cNvPr id="2" name="Picture 2" descr="F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445288" cy="42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44624"/>
            <a:ext cx="8229600" cy="2016224"/>
          </a:xfrm>
        </p:spPr>
        <p:txBody>
          <a:bodyPr/>
          <a:lstStyle/>
          <a:p>
            <a:r>
              <a:rPr lang="cs-CZ" dirty="0" smtClean="0"/>
              <a:t>Funguje to v zásadě jako obyčejná tavná pistole</a:t>
            </a:r>
          </a:p>
          <a:p>
            <a:r>
              <a:rPr lang="cs-CZ" dirty="0" smtClean="0"/>
              <a:t>Podložka je vyhřívána, aby se zabránilo kroucení výrobku (změny rozměrů při chladnutí).</a:t>
            </a:r>
            <a:endParaRPr lang="cs-CZ" dirty="0"/>
          </a:p>
        </p:txBody>
      </p:sp>
      <p:pic>
        <p:nvPicPr>
          <p:cNvPr id="2050" name="Picture 2" descr="Tavná pistole | Chatař Chalupá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" y="1988840"/>
            <a:ext cx="674568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00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1197</TotalTime>
  <Words>675</Words>
  <Application>Microsoft Office PowerPoint</Application>
  <PresentationFormat>Předvádění na obrazovce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Vrchol</vt:lpstr>
      <vt:lpstr>3D tisk</vt:lpstr>
      <vt:lpstr>Prezentace aplikace PowerPoint</vt:lpstr>
      <vt:lpstr>Prezentace aplikace PowerPoint</vt:lpstr>
      <vt:lpstr>Počítačový tisk</vt:lpstr>
      <vt:lpstr>Prezentace aplikace PowerPoint</vt:lpstr>
      <vt:lpstr>3D tisk</vt:lpstr>
      <vt:lpstr>Prezentace aplikace PowerPoint</vt:lpstr>
      <vt:lpstr>Prezentace aplikace PowerPoint</vt:lpstr>
      <vt:lpstr>Prezentace aplikace PowerPoint</vt:lpstr>
      <vt:lpstr>Postup výroby</vt:lpstr>
      <vt:lpstr>Prezentace aplikace PowerPoint</vt:lpstr>
      <vt:lpstr>Prezentace aplikace PowerPoint</vt:lpstr>
      <vt:lpstr>Prezentace aplikace PowerPoint</vt:lpstr>
      <vt:lpstr>Prezentace aplikace PowerPoint</vt:lpstr>
      <vt:lpstr>Nejlepší tiskárny</vt:lpstr>
      <vt:lpstr>Tiskne se doslova všechno možné z nejrůznějších materiálů:</vt:lpstr>
      <vt:lpstr>Drobné pomůcky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robotiky</dc:title>
  <dc:creator>Igor Slouka</dc:creator>
  <cp:lastModifiedBy>František Slouka</cp:lastModifiedBy>
  <cp:revision>86</cp:revision>
  <dcterms:created xsi:type="dcterms:W3CDTF">2020-07-19T06:31:23Z</dcterms:created>
  <dcterms:modified xsi:type="dcterms:W3CDTF">2022-08-26T16:36:58Z</dcterms:modified>
</cp:coreProperties>
</file>